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65" r:id="rId3"/>
    <p:sldId id="2507" r:id="rId4"/>
    <p:sldId id="2564" r:id="rId5"/>
    <p:sldId id="2565" r:id="rId6"/>
    <p:sldId id="2510" r:id="rId7"/>
    <p:sldId id="2568" r:id="rId8"/>
    <p:sldId id="2566" r:id="rId9"/>
    <p:sldId id="2513" r:id="rId10"/>
    <p:sldId id="2569" r:id="rId11"/>
    <p:sldId id="2517" r:id="rId12"/>
    <p:sldId id="2519" r:id="rId13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orbel" panose="020B0503020204020204" pitchFamily="34" charset="0"/>
      <p:regular r:id="rId19"/>
      <p:bold r:id="rId20"/>
      <p:italic r:id="rId21"/>
      <p:boldItalic r:id="rId22"/>
    </p:embeddedFont>
    <p:embeddedFont>
      <p:font typeface="Franklin Gothic Book" panose="020B0503020102020204" pitchFamily="34" charset="0"/>
      <p:regular r:id="rId23"/>
      <p:italic r:id="rId24"/>
    </p:embeddedFont>
    <p:embeddedFont>
      <p:font typeface="League Spartan" panose="020B0604020202020204" charset="0"/>
      <p:regular r:id="rId25"/>
    </p:embeddedFont>
    <p:embeddedFont>
      <p:font typeface="Poppins" panose="020B0604020202020204" charset="0"/>
      <p:regular r:id="rId26"/>
      <p:bold r:id="rId27"/>
      <p:italic r:id="rId28"/>
      <p:boldItalic r:id="rId29"/>
    </p:embeddedFont>
    <p:embeddedFont>
      <p:font typeface="Roboto Bold" panose="020B0604020202020204" charset="0"/>
      <p:regular r:id="rId30"/>
    </p:embeddedFont>
    <p:embeddedFont>
      <p:font typeface="Univers Light" panose="020B0403020202020204" pitchFamily="3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7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232AA-117E-4583-9220-9FAB33D40675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B01A1-79D8-4308-8CAC-84D5CE67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2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TextBox 3"/>
          <p:cNvSpPr txBox="1"/>
          <p:nvPr/>
        </p:nvSpPr>
        <p:spPr>
          <a:xfrm>
            <a:off x="2063553" y="4498608"/>
            <a:ext cx="14351000" cy="1433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572"/>
              </a:lnSpc>
            </a:pPr>
            <a:r>
              <a:rPr lang="en-US" sz="8265" b="1" dirty="0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ScholarOne Manuscript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1130300" y="4057750"/>
            <a:ext cx="3086100" cy="2171499"/>
            <a:chOff x="0" y="0"/>
            <a:chExt cx="812800" cy="5719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571917"/>
            </a:xfrm>
            <a:custGeom>
              <a:avLst/>
              <a:gdLst/>
              <a:ahLst/>
              <a:cxnLst/>
              <a:rect l="l" t="t" r="r" b="b"/>
              <a:pathLst>
                <a:path w="812800" h="571917">
                  <a:moveTo>
                    <a:pt x="609600" y="0"/>
                  </a:moveTo>
                  <a:cubicBezTo>
                    <a:pt x="721824" y="0"/>
                    <a:pt x="812800" y="128028"/>
                    <a:pt x="812800" y="285959"/>
                  </a:cubicBezTo>
                  <a:cubicBezTo>
                    <a:pt x="812800" y="443889"/>
                    <a:pt x="721824" y="571917"/>
                    <a:pt x="609600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619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199655" y="3616892"/>
            <a:ext cx="8078796" cy="85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24"/>
              </a:lnSpc>
            </a:pPr>
            <a:r>
              <a:rPr lang="bg-BG" sz="4400" b="1" dirty="0">
                <a:solidFill>
                  <a:srgbClr val="303642"/>
                </a:solidFill>
                <a:latin typeface="Roboto Bold"/>
                <a:ea typeface="Roboto Bold"/>
                <a:cs typeface="Roboto Bold"/>
                <a:sym typeface="Roboto Bold"/>
              </a:rPr>
              <a:t>Ръководство за рецензенти</a:t>
            </a:r>
            <a:r>
              <a:rPr lang="en-US" sz="4400" b="1" dirty="0">
                <a:solidFill>
                  <a:srgbClr val="303642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80587" y="5852404"/>
            <a:ext cx="8526827" cy="374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bg-BG" sz="2219" dirty="0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за научните списания на Национално издателство „Аз-буки“</a:t>
            </a:r>
            <a:endParaRPr lang="en-US" sz="2219" dirty="0">
              <a:solidFill>
                <a:srgbClr val="30364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6467343" y="4057750"/>
            <a:ext cx="3086100" cy="2171499"/>
            <a:chOff x="0" y="0"/>
            <a:chExt cx="812800" cy="57191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571917"/>
            </a:xfrm>
            <a:custGeom>
              <a:avLst/>
              <a:gdLst/>
              <a:ahLst/>
              <a:cxnLst/>
              <a:rect l="l" t="t" r="r" b="b"/>
              <a:pathLst>
                <a:path w="812800" h="571917">
                  <a:moveTo>
                    <a:pt x="609600" y="0"/>
                  </a:moveTo>
                  <a:cubicBezTo>
                    <a:pt x="721824" y="0"/>
                    <a:pt x="812800" y="128028"/>
                    <a:pt x="812800" y="285959"/>
                  </a:cubicBezTo>
                  <a:cubicBezTo>
                    <a:pt x="812800" y="443889"/>
                    <a:pt x="721824" y="571917"/>
                    <a:pt x="609600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619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72949" y="577846"/>
            <a:ext cx="16933988" cy="8415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Избор на рецензент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 </a:t>
            </a:r>
            <a:r>
              <a:rPr kumimoji="0" lang="bg-BG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и изпращане на информация за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 </a:t>
            </a:r>
            <a:r>
              <a:rPr kumimoji="0" lang="bg-BG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акаунт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4AAD"/>
              </a:solidFill>
              <a:effectLst/>
              <a:uLnTx/>
              <a:uFillTx/>
              <a:latin typeface="Franklin Gothic Demi (Headings)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E80D35C-51B7-4399-BD6E-ACBFF5EF3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2400300"/>
            <a:ext cx="10479257" cy="575331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D837782-A801-4D41-8BE7-86ED2E4B89DE}"/>
              </a:ext>
            </a:extLst>
          </p:cNvPr>
          <p:cNvSpPr/>
          <p:nvPr/>
        </p:nvSpPr>
        <p:spPr>
          <a:xfrm>
            <a:off x="1196009" y="4962658"/>
            <a:ext cx="9976596" cy="109524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FBE5B0D-23E6-42DF-B69C-83BED838AAFB}"/>
              </a:ext>
            </a:extLst>
          </p:cNvPr>
          <p:cNvSpPr/>
          <p:nvPr/>
        </p:nvSpPr>
        <p:spPr>
          <a:xfrm>
            <a:off x="1196009" y="6238724"/>
            <a:ext cx="2280396" cy="50497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4" name="TextBox 5">
            <a:extLst>
              <a:ext uri="{FF2B5EF4-FFF2-40B4-BE49-F238E27FC236}">
                <a16:creationId xmlns:a16="http://schemas.microsoft.com/office/drawing/2014/main" id="{37F521BE-90AB-485B-AE60-22569DAC497F}"/>
              </a:ext>
            </a:extLst>
          </p:cNvPr>
          <p:cNvSpPr txBox="1"/>
          <p:nvPr/>
        </p:nvSpPr>
        <p:spPr>
          <a:xfrm>
            <a:off x="4436927" y="1997204"/>
            <a:ext cx="6137365" cy="1131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7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Ако изследовател, поканен за рецензент, няма регистрация в системата, тя се създава от администратора на съответното списание. 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E6F4E852-93E4-4749-9AB6-A9D1C814997B}"/>
              </a:ext>
            </a:extLst>
          </p:cNvPr>
          <p:cNvSpPr txBox="1"/>
          <p:nvPr/>
        </p:nvSpPr>
        <p:spPr>
          <a:xfrm>
            <a:off x="11292840" y="6491212"/>
            <a:ext cx="6137365" cy="11240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7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От поканения рецензент се изисква да </a:t>
            </a:r>
            <a:r>
              <a:rPr kumimoji="0" lang="bg-BG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създаде</a:t>
            </a: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 парола по свой избор и да допълни информацията в създадения акаунт.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A6011CA0-FDFB-4B75-B842-C1A3FA05975A}"/>
              </a:ext>
            </a:extLst>
          </p:cNvPr>
          <p:cNvSpPr txBox="1"/>
          <p:nvPr/>
        </p:nvSpPr>
        <p:spPr>
          <a:xfrm>
            <a:off x="677006" y="-6058"/>
            <a:ext cx="16933988" cy="8415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Получаване и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приемане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/отхвърляне на покана за рецензиране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834478-C303-48B7-BA06-A37C1D656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687" y="1139564"/>
            <a:ext cx="9163082" cy="88433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FDE6953-AEA9-47B0-AC78-A66D519109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352" y="8664464"/>
            <a:ext cx="2416397" cy="1318426"/>
          </a:xfrm>
          <a:prstGeom prst="rect">
            <a:avLst/>
          </a:prstGeom>
        </p:spPr>
      </p:pic>
      <p:sp>
        <p:nvSpPr>
          <p:cNvPr id="20" name="TextBox 5">
            <a:extLst>
              <a:ext uri="{FF2B5EF4-FFF2-40B4-BE49-F238E27FC236}">
                <a16:creationId xmlns:a16="http://schemas.microsoft.com/office/drawing/2014/main" id="{18B621F7-8342-43C3-858E-D5D6D83BA513}"/>
              </a:ext>
            </a:extLst>
          </p:cNvPr>
          <p:cNvSpPr txBox="1"/>
          <p:nvPr/>
        </p:nvSpPr>
        <p:spPr>
          <a:xfrm>
            <a:off x="3996579" y="9143435"/>
            <a:ext cx="4155298" cy="3604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7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Информация за ръкописа.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87F1849-CECF-4453-8A06-4C7E6AFCB3B7}"/>
              </a:ext>
            </a:extLst>
          </p:cNvPr>
          <p:cNvSpPr/>
          <p:nvPr/>
        </p:nvSpPr>
        <p:spPr>
          <a:xfrm>
            <a:off x="1210918" y="7394777"/>
            <a:ext cx="1779864" cy="43886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C20C50DA-309F-4B4C-8A8A-C4BD23922B70}"/>
              </a:ext>
            </a:extLst>
          </p:cNvPr>
          <p:cNvSpPr txBox="1"/>
          <p:nvPr/>
        </p:nvSpPr>
        <p:spPr>
          <a:xfrm>
            <a:off x="10006150" y="7252572"/>
            <a:ext cx="3851365" cy="3616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7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Линк за съгласие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A482C1E-9BB5-4688-86D4-6024623799E6}"/>
              </a:ext>
            </a:extLst>
          </p:cNvPr>
          <p:cNvSpPr/>
          <p:nvPr/>
        </p:nvSpPr>
        <p:spPr>
          <a:xfrm>
            <a:off x="1093352" y="7833641"/>
            <a:ext cx="1779864" cy="43886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4" name="TextBox 5">
            <a:extLst>
              <a:ext uri="{FF2B5EF4-FFF2-40B4-BE49-F238E27FC236}">
                <a16:creationId xmlns:a16="http://schemas.microsoft.com/office/drawing/2014/main" id="{547D625E-FC1E-49F5-AFBD-10A83AB07875}"/>
              </a:ext>
            </a:extLst>
          </p:cNvPr>
          <p:cNvSpPr txBox="1"/>
          <p:nvPr/>
        </p:nvSpPr>
        <p:spPr>
          <a:xfrm>
            <a:off x="10917943" y="7722631"/>
            <a:ext cx="3851365" cy="3616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7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Линк за отказ 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73EF0E0-2445-4120-AB31-4E81716E5569}"/>
              </a:ext>
            </a:extLst>
          </p:cNvPr>
          <p:cNvSpPr/>
          <p:nvPr/>
        </p:nvSpPr>
        <p:spPr>
          <a:xfrm>
            <a:off x="1230513" y="8249053"/>
            <a:ext cx="1779864" cy="43886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7F1BB594-E695-4914-86F5-313440DD4028}"/>
              </a:ext>
            </a:extLst>
          </p:cNvPr>
          <p:cNvSpPr txBox="1"/>
          <p:nvPr/>
        </p:nvSpPr>
        <p:spPr>
          <a:xfrm>
            <a:off x="10345784" y="8223990"/>
            <a:ext cx="5070565" cy="3616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7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Отказ, поради ангажираност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350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834478-C303-48B7-BA06-A37C1D656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504" y="721837"/>
            <a:ext cx="9163082" cy="884332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689F59A-7893-442A-977A-8E8297E2E82C}"/>
              </a:ext>
            </a:extLst>
          </p:cNvPr>
          <p:cNvSpPr/>
          <p:nvPr/>
        </p:nvSpPr>
        <p:spPr>
          <a:xfrm>
            <a:off x="1219769" y="3961734"/>
            <a:ext cx="5421800" cy="3994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A5B5EA-1A0B-4B05-AA8A-33A4444D77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469" y="1370140"/>
            <a:ext cx="9949753" cy="5982029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81D66332-39A1-4725-A683-433A74C7C640}"/>
              </a:ext>
            </a:extLst>
          </p:cNvPr>
          <p:cNvSpPr/>
          <p:nvPr/>
        </p:nvSpPr>
        <p:spPr>
          <a:xfrm>
            <a:off x="9241681" y="3545994"/>
            <a:ext cx="4053279" cy="200412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776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6D2012-F6B5-4EC2-9CCE-69B655ED8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692" y="1536494"/>
            <a:ext cx="15954615" cy="81022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3CDC0F-8A2F-4605-BF8E-6033093FDFD1}"/>
              </a:ext>
            </a:extLst>
          </p:cNvPr>
          <p:cNvSpPr txBox="1"/>
          <p:nvPr/>
        </p:nvSpPr>
        <p:spPr>
          <a:xfrm>
            <a:off x="677005" y="108153"/>
            <a:ext cx="16933988" cy="8415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риемане/отхвърляне на покана за рецензиране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 </a:t>
            </a:r>
            <a:r>
              <a:rPr kumimoji="0" lang="bg-BG" sz="44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в системата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4AAD"/>
              </a:solidFill>
              <a:effectLst/>
              <a:uLnTx/>
              <a:uFillTx/>
              <a:latin typeface="Franklin Gothic Demi (Headings)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A8EC8E-64AB-4F92-953D-F5F00E449882}"/>
              </a:ext>
            </a:extLst>
          </p:cNvPr>
          <p:cNvSpPr/>
          <p:nvPr/>
        </p:nvSpPr>
        <p:spPr>
          <a:xfrm>
            <a:off x="4754878" y="1305278"/>
            <a:ext cx="1539241" cy="84151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54AD05-4FEE-4AA8-B380-A2209F886C29}"/>
              </a:ext>
            </a:extLst>
          </p:cNvPr>
          <p:cNvSpPr/>
          <p:nvPr/>
        </p:nvSpPr>
        <p:spPr>
          <a:xfrm>
            <a:off x="2849880" y="4128528"/>
            <a:ext cx="3124200" cy="5671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57BA02-2309-4D05-A517-FAFB0808F086}"/>
              </a:ext>
            </a:extLst>
          </p:cNvPr>
          <p:cNvSpPr/>
          <p:nvPr/>
        </p:nvSpPr>
        <p:spPr>
          <a:xfrm>
            <a:off x="6294119" y="5022348"/>
            <a:ext cx="1863634" cy="60774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6F5A5E-D6E5-4476-920E-7163F320AA49}"/>
              </a:ext>
            </a:extLst>
          </p:cNvPr>
          <p:cNvSpPr/>
          <p:nvPr/>
        </p:nvSpPr>
        <p:spPr>
          <a:xfrm>
            <a:off x="6159136" y="5966496"/>
            <a:ext cx="2133600" cy="170709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0684D0-4CA1-4A5D-BFB7-1BF109C10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1961" y="5143500"/>
            <a:ext cx="9126437" cy="413749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6B46C66-345F-4D0E-BBDD-7853AEF28AB7}"/>
              </a:ext>
            </a:extLst>
          </p:cNvPr>
          <p:cNvSpPr/>
          <p:nvPr/>
        </p:nvSpPr>
        <p:spPr>
          <a:xfrm>
            <a:off x="15327086" y="8045557"/>
            <a:ext cx="1999981" cy="704949"/>
          </a:xfrm>
          <a:prstGeom prst="ellipse">
            <a:avLst/>
          </a:prstGeom>
          <a:noFill/>
          <a:ln w="38100" cap="rnd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88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57392" y="56268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Достъп до ръкопис</a:t>
            </a:r>
            <a:r>
              <a:rPr lang="bg-BG" sz="4800" dirty="0">
                <a:solidFill>
                  <a:srgbClr val="004AAD"/>
                </a:solidFill>
                <a:latin typeface="Franklin Gothic Demi (Headings)"/>
                <a:ea typeface="League Spartan"/>
                <a:cs typeface="League Spartan"/>
                <a:sym typeface="League Spartan"/>
              </a:rPr>
              <a:t>а за рецензиране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rgbClr val="004AAD"/>
              </a:solidFill>
              <a:effectLst/>
              <a:uLnTx/>
              <a:uFillTx/>
              <a:latin typeface="Franklin Gothic Demi (Headings)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3FED56-184C-4DA4-B1EB-F3AB79A36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1208989"/>
            <a:ext cx="8457272" cy="9150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935D70B2-26F2-48E7-86B7-173A18813F74}"/>
              </a:ext>
            </a:extLst>
          </p:cNvPr>
          <p:cNvSpPr/>
          <p:nvPr/>
        </p:nvSpPr>
        <p:spPr>
          <a:xfrm>
            <a:off x="964096" y="3543300"/>
            <a:ext cx="7417904" cy="762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47D1CEDD-4250-4090-A6CA-D5DD94E7E273}"/>
              </a:ext>
            </a:extLst>
          </p:cNvPr>
          <p:cNvSpPr txBox="1"/>
          <p:nvPr/>
        </p:nvSpPr>
        <p:spPr>
          <a:xfrm>
            <a:off x="9648313" y="2491492"/>
            <a:ext cx="6137365" cy="7393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7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Линк за директен достъп до рецензирания ръкопис.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F8E8CA0-A878-44A8-A765-B8DA6C1E74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4107" y="4628938"/>
            <a:ext cx="8110336" cy="457242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A06FE3E9-DF60-4366-AE2E-3554B5CDC53B}"/>
              </a:ext>
            </a:extLst>
          </p:cNvPr>
          <p:cNvSpPr/>
          <p:nvPr/>
        </p:nvSpPr>
        <p:spPr>
          <a:xfrm>
            <a:off x="10580592" y="6052076"/>
            <a:ext cx="3082466" cy="198158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6592AE85-37C7-4E5D-97D5-6CDDEFD30673}"/>
              </a:ext>
            </a:extLst>
          </p:cNvPr>
          <p:cNvSpPr txBox="1"/>
          <p:nvPr/>
        </p:nvSpPr>
        <p:spPr>
          <a:xfrm>
            <a:off x="10580592" y="4073406"/>
            <a:ext cx="6137365" cy="3616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7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До</a:t>
            </a: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стъп от сайта на списанието в </a:t>
            </a:r>
            <a:r>
              <a:rPr kumimoji="0" lang="en-US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ScholarOne</a:t>
            </a: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.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2432543-C2DD-4928-BC10-3EACC976E415}"/>
              </a:ext>
            </a:extLst>
          </p:cNvPr>
          <p:cNvSpPr/>
          <p:nvPr/>
        </p:nvSpPr>
        <p:spPr>
          <a:xfrm>
            <a:off x="6126481" y="2227786"/>
            <a:ext cx="1303257" cy="52741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258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8CE4CC-46B6-4289-972B-ABD6D69F7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931" y="1504263"/>
            <a:ext cx="16446137" cy="8297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1418D7-EC31-4418-AE7D-EF9B861BA496}"/>
              </a:ext>
            </a:extLst>
          </p:cNvPr>
          <p:cNvSpPr txBox="1"/>
          <p:nvPr/>
        </p:nvSpPr>
        <p:spPr>
          <a:xfrm>
            <a:off x="677005" y="0"/>
            <a:ext cx="16933988" cy="8502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Достъп до ръкописа за рецензиране в системата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7FE3460-8E72-468B-959E-3F636201DA33}"/>
              </a:ext>
            </a:extLst>
          </p:cNvPr>
          <p:cNvSpPr/>
          <p:nvPr/>
        </p:nvSpPr>
        <p:spPr>
          <a:xfrm>
            <a:off x="3835863" y="1265464"/>
            <a:ext cx="1805017" cy="97677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6DF9D2-BFC8-454D-8C7D-EFCBD2D792F5}"/>
              </a:ext>
            </a:extLst>
          </p:cNvPr>
          <p:cNvSpPr/>
          <p:nvPr/>
        </p:nvSpPr>
        <p:spPr>
          <a:xfrm>
            <a:off x="1779153" y="3269775"/>
            <a:ext cx="3423241" cy="49254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1668393-F983-4388-8BD6-0D0E65822748}"/>
              </a:ext>
            </a:extLst>
          </p:cNvPr>
          <p:cNvSpPr/>
          <p:nvPr/>
        </p:nvSpPr>
        <p:spPr>
          <a:xfrm>
            <a:off x="8459831" y="3435531"/>
            <a:ext cx="3166112" cy="65912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D76083C-E466-49D0-94FB-A94664D6DE38}"/>
              </a:ext>
            </a:extLst>
          </p:cNvPr>
          <p:cNvSpPr/>
          <p:nvPr/>
        </p:nvSpPr>
        <p:spPr>
          <a:xfrm>
            <a:off x="7227569" y="5774260"/>
            <a:ext cx="1433106" cy="50332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D56832-3CB2-46A0-881F-65A6A9DD5050}"/>
              </a:ext>
            </a:extLst>
          </p:cNvPr>
          <p:cNvSpPr/>
          <p:nvPr/>
        </p:nvSpPr>
        <p:spPr>
          <a:xfrm>
            <a:off x="5516334" y="6931615"/>
            <a:ext cx="2525036" cy="81981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854B20-7673-436D-8129-CE9872272218}"/>
              </a:ext>
            </a:extLst>
          </p:cNvPr>
          <p:cNvSpPr/>
          <p:nvPr/>
        </p:nvSpPr>
        <p:spPr>
          <a:xfrm>
            <a:off x="5338782" y="7779524"/>
            <a:ext cx="2210594" cy="66467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651D784-0643-43CD-A211-6EEE1FE1EAE4}"/>
              </a:ext>
            </a:extLst>
          </p:cNvPr>
          <p:cNvSpPr/>
          <p:nvPr/>
        </p:nvSpPr>
        <p:spPr>
          <a:xfrm>
            <a:off x="5516334" y="6512231"/>
            <a:ext cx="2210594" cy="42470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460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532245-AD97-4C05-8850-DB253D45E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568" y="1045029"/>
            <a:ext cx="16783743" cy="90719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2F5FA2-3AA7-4E2F-A70D-86AC7B8BB6AC}"/>
              </a:ext>
            </a:extLst>
          </p:cNvPr>
          <p:cNvSpPr txBox="1"/>
          <p:nvPr/>
        </p:nvSpPr>
        <p:spPr>
          <a:xfrm>
            <a:off x="677006" y="-111780"/>
            <a:ext cx="16933988" cy="8502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Попълване на формуляр за рецензия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3230104C-4226-4E42-9B63-C920CCA10923}"/>
              </a:ext>
            </a:extLst>
          </p:cNvPr>
          <p:cNvSpPr txBox="1"/>
          <p:nvPr/>
        </p:nvSpPr>
        <p:spPr>
          <a:xfrm>
            <a:off x="1529397" y="8110892"/>
            <a:ext cx="6137365" cy="1131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7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Формулярът може да се попълва на български или на английски език в зависимост от оригиналния език на ръкописа.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E40FBCE-2EBA-4280-8686-0888100A6E18}"/>
              </a:ext>
            </a:extLst>
          </p:cNvPr>
          <p:cNvSpPr/>
          <p:nvPr/>
        </p:nvSpPr>
        <p:spPr>
          <a:xfrm>
            <a:off x="8324259" y="5248657"/>
            <a:ext cx="1525135" cy="52512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1F5848C3-91E4-49C2-BD73-5709C2EB6068}"/>
              </a:ext>
            </a:extLst>
          </p:cNvPr>
          <p:cNvSpPr txBox="1"/>
          <p:nvPr/>
        </p:nvSpPr>
        <p:spPr>
          <a:xfrm>
            <a:off x="11473629" y="5143500"/>
            <a:ext cx="6137365" cy="7452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7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По желание може да се използва и прикачената бланка за рецензиране (*doc/*docx).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D59D473-221D-44B4-B4C2-63989EAA6C8E}"/>
              </a:ext>
            </a:extLst>
          </p:cNvPr>
          <p:cNvSpPr/>
          <p:nvPr/>
        </p:nvSpPr>
        <p:spPr>
          <a:xfrm>
            <a:off x="8752256" y="5888704"/>
            <a:ext cx="1097138" cy="52512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566344C-EE95-42ED-B99F-4E37B4A4801B}"/>
              </a:ext>
            </a:extLst>
          </p:cNvPr>
          <p:cNvSpPr/>
          <p:nvPr/>
        </p:nvSpPr>
        <p:spPr>
          <a:xfrm>
            <a:off x="13376365" y="6334435"/>
            <a:ext cx="2578782" cy="393110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487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B44FD38-61B7-4D22-BD96-80BD53FD8B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5" t="-1" b="-1015"/>
          <a:stretch/>
        </p:blipFill>
        <p:spPr>
          <a:xfrm>
            <a:off x="730271" y="369402"/>
            <a:ext cx="8732396" cy="92025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D839C0-19D3-408D-84F5-401DDB55E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3026" y="369402"/>
            <a:ext cx="8362122" cy="911008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3FA89FD-8955-4F54-9F96-D164B921A0B6}"/>
              </a:ext>
            </a:extLst>
          </p:cNvPr>
          <p:cNvSpPr/>
          <p:nvPr/>
        </p:nvSpPr>
        <p:spPr>
          <a:xfrm>
            <a:off x="2547257" y="615646"/>
            <a:ext cx="2210594" cy="136990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120B197-0FDA-4F07-9528-F20690C64655}"/>
              </a:ext>
            </a:extLst>
          </p:cNvPr>
          <p:cNvSpPr/>
          <p:nvPr/>
        </p:nvSpPr>
        <p:spPr>
          <a:xfrm>
            <a:off x="7441798" y="1985553"/>
            <a:ext cx="1861228" cy="66467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48F8D17-DDF2-436F-A55A-C128B8F08A7C}"/>
              </a:ext>
            </a:extLst>
          </p:cNvPr>
          <p:cNvSpPr/>
          <p:nvPr/>
        </p:nvSpPr>
        <p:spPr>
          <a:xfrm>
            <a:off x="2690949" y="5124418"/>
            <a:ext cx="6294026" cy="168898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F0FDA72-6098-4F88-976B-1A2B57043F6C}"/>
              </a:ext>
            </a:extLst>
          </p:cNvPr>
          <p:cNvSpPr/>
          <p:nvPr/>
        </p:nvSpPr>
        <p:spPr>
          <a:xfrm>
            <a:off x="622851" y="7721841"/>
            <a:ext cx="3452759" cy="86045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465908-A181-4428-A6C6-851CDEA8D0BD}"/>
              </a:ext>
            </a:extLst>
          </p:cNvPr>
          <p:cNvSpPr/>
          <p:nvPr/>
        </p:nvSpPr>
        <p:spPr>
          <a:xfrm>
            <a:off x="952340" y="9162065"/>
            <a:ext cx="8032635" cy="40990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AB1BD8-87FF-4DF7-92B3-3844B8F876D7}"/>
              </a:ext>
            </a:extLst>
          </p:cNvPr>
          <p:cNvSpPr/>
          <p:nvPr/>
        </p:nvSpPr>
        <p:spPr>
          <a:xfrm>
            <a:off x="9491308" y="1301246"/>
            <a:ext cx="7647161" cy="91944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24D8049-CD09-4F6B-AEC5-3D48682267C3}"/>
              </a:ext>
            </a:extLst>
          </p:cNvPr>
          <p:cNvSpPr/>
          <p:nvPr/>
        </p:nvSpPr>
        <p:spPr>
          <a:xfrm>
            <a:off x="9303026" y="2756138"/>
            <a:ext cx="1861228" cy="66467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3116E24-B055-4342-B533-BBA7C5A0ED12}"/>
              </a:ext>
            </a:extLst>
          </p:cNvPr>
          <p:cNvSpPr/>
          <p:nvPr/>
        </p:nvSpPr>
        <p:spPr>
          <a:xfrm>
            <a:off x="9521524" y="6826876"/>
            <a:ext cx="4103036" cy="66467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232F0E9-45C6-48C9-A57C-70FE67389430}"/>
              </a:ext>
            </a:extLst>
          </p:cNvPr>
          <p:cNvSpPr/>
          <p:nvPr/>
        </p:nvSpPr>
        <p:spPr>
          <a:xfrm>
            <a:off x="15335795" y="8752155"/>
            <a:ext cx="2221934" cy="81981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2320966-60BE-4B15-9906-582EAA660D05}"/>
              </a:ext>
            </a:extLst>
          </p:cNvPr>
          <p:cNvSpPr/>
          <p:nvPr/>
        </p:nvSpPr>
        <p:spPr>
          <a:xfrm rot="5400000">
            <a:off x="1008025" y="7136445"/>
            <a:ext cx="488926" cy="34960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7580DC-68A4-4409-A191-2EA6F8F97F60}"/>
              </a:ext>
            </a:extLst>
          </p:cNvPr>
          <p:cNvSpPr/>
          <p:nvPr/>
        </p:nvSpPr>
        <p:spPr>
          <a:xfrm>
            <a:off x="928491" y="2930846"/>
            <a:ext cx="5629064" cy="115960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FD0C6A0-79C7-491B-B815-4715FF46A13B}"/>
              </a:ext>
            </a:extLst>
          </p:cNvPr>
          <p:cNvSpPr/>
          <p:nvPr/>
        </p:nvSpPr>
        <p:spPr>
          <a:xfrm>
            <a:off x="952340" y="4811871"/>
            <a:ext cx="5629064" cy="30003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AA75A7B-8A97-45BE-B8E9-5209D719E6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0524" y="5938891"/>
            <a:ext cx="8504657" cy="3395766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8D70E569-C79B-4D39-A4A6-7DF453C91BAE}"/>
              </a:ext>
            </a:extLst>
          </p:cNvPr>
          <p:cNvSpPr/>
          <p:nvPr/>
        </p:nvSpPr>
        <p:spPr>
          <a:xfrm>
            <a:off x="11287581" y="7969626"/>
            <a:ext cx="2486162" cy="81981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823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6" grpId="0" animBg="1"/>
      <p:bldP spid="27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801FC2-1AAD-4454-A884-16EE7A10CEFF}"/>
              </a:ext>
            </a:extLst>
          </p:cNvPr>
          <p:cNvSpPr txBox="1"/>
          <p:nvPr/>
        </p:nvSpPr>
        <p:spPr>
          <a:xfrm>
            <a:off x="677006" y="150044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Преглед на изпратените рецензии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2B8B55-E10F-4AFE-8704-53DC8B5AA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34" y="1504703"/>
            <a:ext cx="16923963" cy="821812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D835CF8-7F52-4F56-BC29-2450AFDF0FEB}"/>
              </a:ext>
            </a:extLst>
          </p:cNvPr>
          <p:cNvSpPr/>
          <p:nvPr/>
        </p:nvSpPr>
        <p:spPr>
          <a:xfrm>
            <a:off x="3583851" y="1357648"/>
            <a:ext cx="1805017" cy="97677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EBC5BA-9DA6-4779-BF3C-5D7F95298ED3}"/>
              </a:ext>
            </a:extLst>
          </p:cNvPr>
          <p:cNvSpPr/>
          <p:nvPr/>
        </p:nvSpPr>
        <p:spPr>
          <a:xfrm>
            <a:off x="1364281" y="3933405"/>
            <a:ext cx="3724163" cy="58282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F6973A-2E3A-457E-A765-5E0CF6F9F98E}"/>
              </a:ext>
            </a:extLst>
          </p:cNvPr>
          <p:cNvSpPr/>
          <p:nvPr/>
        </p:nvSpPr>
        <p:spPr>
          <a:xfrm>
            <a:off x="5225342" y="5238632"/>
            <a:ext cx="2578986" cy="3751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F852013-33D6-4EE4-BF95-7D147B320349}"/>
              </a:ext>
            </a:extLst>
          </p:cNvPr>
          <p:cNvSpPr/>
          <p:nvPr/>
        </p:nvSpPr>
        <p:spPr>
          <a:xfrm>
            <a:off x="12741727" y="3933405"/>
            <a:ext cx="2667001" cy="130522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  <a:sym typeface="Arial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F13C0AAE-5887-4468-8EE1-D04E8191D5F5}"/>
              </a:ext>
            </a:extLst>
          </p:cNvPr>
          <p:cNvSpPr txBox="1"/>
          <p:nvPr/>
        </p:nvSpPr>
        <p:spPr>
          <a:xfrm>
            <a:off x="10537481" y="2943426"/>
            <a:ext cx="6137365" cy="7393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7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25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nivers Light" panose="020B0403020202020204" pitchFamily="34" charset="0"/>
                <a:ea typeface="Poppins"/>
                <a:cs typeface="Poppins"/>
                <a:sym typeface="Poppins"/>
              </a:rPr>
              <a:t>Информация за статуса на рецензирания ръкопис.</a:t>
            </a:r>
          </a:p>
        </p:txBody>
      </p:sp>
    </p:spTree>
    <p:extLst>
      <p:ext uri="{BB962C8B-B14F-4D97-AF65-F5344CB8AC3E}">
        <p14:creationId xmlns:p14="http://schemas.microsoft.com/office/powerpoint/2010/main" val="271818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ED65FD-B04E-49B3-B62B-7EF2B634BB51}"/>
              </a:ext>
            </a:extLst>
          </p:cNvPr>
          <p:cNvSpPr txBox="1"/>
          <p:nvPr/>
        </p:nvSpPr>
        <p:spPr>
          <a:xfrm>
            <a:off x="677006" y="426849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Получаване на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потвърждение при приета рецензия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EF9C10-0967-49ED-8FA2-35FC1E292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817" y="2560320"/>
            <a:ext cx="11452471" cy="42005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7602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982" y="105488"/>
            <a:ext cx="16933988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Franklin Gothic Demi (Headings)"/>
                <a:ea typeface="League Spartan"/>
                <a:cs typeface="League Spartan"/>
                <a:sym typeface="League Spartan"/>
              </a:rPr>
              <a:t>Полезни ресурси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3796AB-32C7-4FD6-AFC9-83D4002AF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09759"/>
            <a:ext cx="18287999" cy="8977241"/>
          </a:xfrm>
          <a:prstGeom prst="rect">
            <a:avLst/>
          </a:prstGeom>
        </p:spPr>
      </p:pic>
      <p:sp>
        <p:nvSpPr>
          <p:cNvPr id="5" name="Callout: Up Arrow 4">
            <a:extLst>
              <a:ext uri="{FF2B5EF4-FFF2-40B4-BE49-F238E27FC236}">
                <a16:creationId xmlns:a16="http://schemas.microsoft.com/office/drawing/2014/main" id="{F0B67A4E-A64E-44C0-AF79-762428EB3061}"/>
              </a:ext>
            </a:extLst>
          </p:cNvPr>
          <p:cNvSpPr/>
          <p:nvPr/>
        </p:nvSpPr>
        <p:spPr>
          <a:xfrm>
            <a:off x="761999" y="2011679"/>
            <a:ext cx="5617028" cy="1345475"/>
          </a:xfrm>
          <a:prstGeom prst="upArrowCallout">
            <a:avLst/>
          </a:prstGeom>
          <a:solidFill>
            <a:srgbClr val="1CADE4">
              <a:lumMod val="75000"/>
            </a:srgbClr>
          </a:solidFill>
          <a:ln w="22225" cap="rnd" cmpd="sng" algn="ctr">
            <a:solidFill>
              <a:srgbClr val="1CAD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/>
                <a:sym typeface="Arial"/>
              </a:rPr>
              <a:t>https://support.silverchair.com/s/scholarone-manuscripts/reviewers</a:t>
            </a:r>
          </a:p>
        </p:txBody>
      </p:sp>
    </p:spTree>
    <p:extLst>
      <p:ext uri="{BB962C8B-B14F-4D97-AF65-F5344CB8AC3E}">
        <p14:creationId xmlns:p14="http://schemas.microsoft.com/office/powerpoint/2010/main" val="38092217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4|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4|2.2|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4|2.2|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2|1.4|1.3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|2.2|2.5|2.3|2.1|0.6|0.4|2.4|2|2.1|0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|1.7|2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198</Words>
  <Application>Microsoft Office PowerPoint</Application>
  <PresentationFormat>Custom</PresentationFormat>
  <Paragraphs>24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Poppins</vt:lpstr>
      <vt:lpstr>Univers Light</vt:lpstr>
      <vt:lpstr>Roboto Bold</vt:lpstr>
      <vt:lpstr>Franklin Gothic Book</vt:lpstr>
      <vt:lpstr>Calibri</vt:lpstr>
      <vt:lpstr>Corbel</vt:lpstr>
      <vt:lpstr>Arial</vt:lpstr>
      <vt:lpstr>League Spartan</vt:lpstr>
      <vt:lpstr>Franklin Gothic Demi (Headings)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&amp; white company profile presentation</dc:title>
  <dc:creator>USER</dc:creator>
  <cp:lastModifiedBy>Quant1</cp:lastModifiedBy>
  <cp:revision>36</cp:revision>
  <dcterms:created xsi:type="dcterms:W3CDTF">2006-08-16T00:00:00Z</dcterms:created>
  <dcterms:modified xsi:type="dcterms:W3CDTF">2026-03-13T10:47:37Z</dcterms:modified>
  <dc:identifier>DAG8P3zIxVA</dc:identifier>
</cp:coreProperties>
</file>